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4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4/29/2019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43296" y="283288"/>
            <a:ext cx="8911687" cy="622799"/>
          </a:xfrm>
        </p:spPr>
        <p:txBody>
          <a:bodyPr>
            <a:normAutofit fontScale="90000"/>
          </a:bodyPr>
          <a:lstStyle/>
          <a:p>
            <a:pPr algn="ctr"/>
            <a:r>
              <a:rPr lang="en-US" dirty="0" smtClean="0"/>
              <a:t>Satisfactory Academic Progress</a:t>
            </a:r>
            <a:endParaRPr lang="en-US" dirty="0"/>
          </a:p>
        </p:txBody>
      </p:sp>
      <p:sp>
        <p:nvSpPr>
          <p:cNvPr id="5" name="Content Placeholder 4"/>
          <p:cNvSpPr>
            <a:spLocks noGrp="1"/>
          </p:cNvSpPr>
          <p:nvPr>
            <p:ph idx="1"/>
          </p:nvPr>
        </p:nvSpPr>
        <p:spPr>
          <a:xfrm>
            <a:off x="2589212" y="1055716"/>
            <a:ext cx="8915400" cy="5636029"/>
          </a:xfrm>
        </p:spPr>
        <p:txBody>
          <a:bodyPr>
            <a:normAutofit/>
          </a:bodyPr>
          <a:lstStyle/>
          <a:p>
            <a:pPr marL="0" indent="0">
              <a:buNone/>
            </a:pPr>
            <a:r>
              <a:rPr lang="en-US" sz="1600" dirty="0"/>
              <a:t>Standards of Satisfactory Academic Progress (SAP) for Financial Aid Eligibility Federal regulations (34 CRF 668.34) require a student to move toward the completion of a degree or certificate within an eligible program when receiving financial aid.</a:t>
            </a:r>
          </a:p>
          <a:p>
            <a:pPr marL="0" indent="0">
              <a:buNone/>
            </a:pPr>
            <a:r>
              <a:rPr lang="en-US" sz="1600" dirty="0" smtClean="0"/>
              <a:t>To </a:t>
            </a:r>
            <a:r>
              <a:rPr lang="en-US" sz="1600" dirty="0"/>
              <a:t>receive funds administered by the College’s financial aid office, students must be making Satisfactory Academic Progress toward completion of an eligible degree or certificate. </a:t>
            </a:r>
          </a:p>
          <a:p>
            <a:endParaRPr lang="en-US" dirty="0" smtClean="0"/>
          </a:p>
          <a:p>
            <a:r>
              <a:rPr lang="en-US" sz="1600" dirty="0" smtClean="0"/>
              <a:t>Any </a:t>
            </a:r>
            <a:r>
              <a:rPr lang="en-US" sz="1600" dirty="0"/>
              <a:t>student ending a term with 0.0 GPA will automatically be placed on financial aid </a:t>
            </a:r>
            <a:r>
              <a:rPr lang="en-US" sz="1600" dirty="0" smtClean="0"/>
              <a:t>suspension</a:t>
            </a:r>
          </a:p>
          <a:p>
            <a:r>
              <a:rPr lang="en-US" sz="1600" dirty="0" smtClean="0"/>
              <a:t>Students must maintain at least a 2.0 GPA both term and cumulative</a:t>
            </a:r>
          </a:p>
          <a:p>
            <a:pPr lvl="2"/>
            <a:r>
              <a:rPr lang="en-US" dirty="0" smtClean="0"/>
              <a:t>Remedial (developmental) courses DO count in calculation</a:t>
            </a:r>
          </a:p>
          <a:p>
            <a:r>
              <a:rPr lang="en-US" sz="1600" dirty="0" smtClean="0"/>
              <a:t>Students must have at least a 67% completion rate.</a:t>
            </a:r>
          </a:p>
          <a:p>
            <a:pPr marL="1257300" lvl="4" indent="-342900"/>
            <a:r>
              <a:rPr lang="en-US" dirty="0" smtClean="0"/>
              <a:t>Courses </a:t>
            </a:r>
            <a:r>
              <a:rPr lang="en-US" dirty="0"/>
              <a:t>of F, I, W, and FN and repeat courses count as attempted hours, but not </a:t>
            </a:r>
            <a:r>
              <a:rPr lang="en-US" dirty="0" smtClean="0"/>
              <a:t>earned</a:t>
            </a:r>
          </a:p>
          <a:p>
            <a:r>
              <a:rPr lang="en-US" sz="1600" dirty="0" smtClean="0"/>
              <a:t>Students are expected to graduate within 150% of published length of program</a:t>
            </a:r>
          </a:p>
          <a:p>
            <a:pPr lvl="2"/>
            <a:r>
              <a:rPr lang="en-US" dirty="0" smtClean="0"/>
              <a:t>EX: programs requiring 60 hours can receive financial aid up to 90 attempted hours             (60 x 1.5 = 90)</a:t>
            </a:r>
          </a:p>
        </p:txBody>
      </p:sp>
    </p:spTree>
    <p:extLst>
      <p:ext uri="{BB962C8B-B14F-4D97-AF65-F5344CB8AC3E}">
        <p14:creationId xmlns:p14="http://schemas.microsoft.com/office/powerpoint/2010/main" val="937131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4983" y="615797"/>
            <a:ext cx="8911687" cy="838930"/>
          </a:xfrm>
        </p:spPr>
        <p:txBody>
          <a:bodyPr/>
          <a:lstStyle/>
          <a:p>
            <a:pPr algn="ctr"/>
            <a:r>
              <a:rPr lang="en-US" dirty="0" smtClean="0"/>
              <a:t>Terminology</a:t>
            </a:r>
            <a:endParaRPr lang="en-US" dirty="0"/>
          </a:p>
        </p:txBody>
      </p:sp>
      <p:sp>
        <p:nvSpPr>
          <p:cNvPr id="3" name="Content Placeholder 2"/>
          <p:cNvSpPr>
            <a:spLocks noGrp="1"/>
          </p:cNvSpPr>
          <p:nvPr>
            <p:ph idx="1"/>
          </p:nvPr>
        </p:nvSpPr>
        <p:spPr>
          <a:xfrm>
            <a:off x="2589212" y="1571105"/>
            <a:ext cx="8915400" cy="4680066"/>
          </a:xfrm>
        </p:spPr>
        <p:txBody>
          <a:bodyPr>
            <a:normAutofit fontScale="70000" lnSpcReduction="20000"/>
          </a:bodyPr>
          <a:lstStyle/>
          <a:p>
            <a:r>
              <a:rPr lang="en-US" b="1" dirty="0"/>
              <a:t>FINANCIAL AID WARNING</a:t>
            </a:r>
            <a:endParaRPr lang="en-US" dirty="0"/>
          </a:p>
          <a:p>
            <a:pPr marL="0" indent="0">
              <a:buNone/>
            </a:pPr>
            <a:r>
              <a:rPr lang="en-US" dirty="0"/>
              <a:t>A student who fails to meet SAP (excluding maximum time frame) at the end of a term or semester will be placed on financial aid warning, not to exceed one term or semester.  During this one term or semester, the student may receive financial aid despite not meeting SAP standards.  However, at the end of the financial aid warning period, the student must meet SAP standards or will be suspended from further financial aid until SAP standards are met or the student appeals and that appeal is approved.</a:t>
            </a:r>
          </a:p>
          <a:p>
            <a:pPr marL="0" indent="0">
              <a:buNone/>
            </a:pPr>
            <a:r>
              <a:rPr lang="en-US" dirty="0"/>
              <a:t> </a:t>
            </a:r>
          </a:p>
          <a:p>
            <a:r>
              <a:rPr lang="en-US" b="1" dirty="0"/>
              <a:t>FINANCIAL AID SUSPENSION</a:t>
            </a:r>
            <a:endParaRPr lang="en-US" dirty="0"/>
          </a:p>
          <a:p>
            <a:pPr marL="0" indent="0">
              <a:buNone/>
            </a:pPr>
            <a:r>
              <a:rPr lang="en-US" dirty="0"/>
              <a:t>A student becomes ineligible for all student aid funds if a SAP review indicates he or she does not meet one or more of the requirements, following either a warning period or by earning a 0.0 GPA at the completion of a term.</a:t>
            </a:r>
          </a:p>
          <a:p>
            <a:pPr marL="0" indent="0">
              <a:buNone/>
            </a:pPr>
            <a:r>
              <a:rPr lang="en-US" dirty="0" smtClean="0"/>
              <a:t>Students </a:t>
            </a:r>
            <a:r>
              <a:rPr lang="en-US" dirty="0"/>
              <a:t>can regain financial aid eligibility by taking and paying for those classes out of pocket, leading to meeting SAP standards on their own</a:t>
            </a:r>
            <a:r>
              <a:rPr lang="en-US" dirty="0" smtClean="0"/>
              <a:t>.</a:t>
            </a:r>
            <a:endParaRPr lang="en-US" dirty="0"/>
          </a:p>
          <a:p>
            <a:pPr marL="0" indent="0">
              <a:buNone/>
            </a:pPr>
            <a:endParaRPr lang="en-US" dirty="0"/>
          </a:p>
          <a:p>
            <a:r>
              <a:rPr lang="en-US" b="1" dirty="0"/>
              <a:t>FINANCIAL AID PROBATION</a:t>
            </a:r>
            <a:endParaRPr lang="en-US" dirty="0"/>
          </a:p>
          <a:p>
            <a:pPr marL="0" indent="0">
              <a:buNone/>
            </a:pPr>
            <a:r>
              <a:rPr lang="en-US" dirty="0"/>
              <a:t>The status assigned to a student who fails to meet SAP standards, has appealed and had the appeal approved.  This student may receive financial aid for one enrollment period or meet the terms of the approved appeal at the end of the following enrollment period in order to continue receiving financial aid</a:t>
            </a:r>
            <a:r>
              <a:rPr lang="en-US" dirty="0" smtClean="0"/>
              <a:t>.</a:t>
            </a:r>
            <a:r>
              <a:rPr lang="en-US" dirty="0"/>
              <a:t> </a:t>
            </a:r>
          </a:p>
          <a:p>
            <a:pPr marL="0" indent="0">
              <a:buNone/>
            </a:pPr>
            <a:r>
              <a:rPr lang="en-US" dirty="0"/>
              <a:t>Academic performance of students on financial aid probation is monitored at the end of each term until the student is no longer violating SAP standards.  Students who violate their probation status will be placed back in financial aid suspension.  See above.  </a:t>
            </a:r>
          </a:p>
          <a:p>
            <a:endParaRPr lang="en-US" dirty="0"/>
          </a:p>
        </p:txBody>
      </p:sp>
    </p:spTree>
    <p:extLst>
      <p:ext uri="{BB962C8B-B14F-4D97-AF65-F5344CB8AC3E}">
        <p14:creationId xmlns:p14="http://schemas.microsoft.com/office/powerpoint/2010/main" val="2843497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4768" y="491106"/>
            <a:ext cx="8911687" cy="739178"/>
          </a:xfrm>
        </p:spPr>
        <p:txBody>
          <a:bodyPr>
            <a:normAutofit/>
          </a:bodyPr>
          <a:lstStyle/>
          <a:p>
            <a:pPr algn="ctr"/>
            <a:r>
              <a:rPr lang="en-US" dirty="0" smtClean="0"/>
              <a:t>Financial Aid Appeals</a:t>
            </a:r>
            <a:endParaRPr lang="en-US" dirty="0"/>
          </a:p>
        </p:txBody>
      </p:sp>
      <p:sp>
        <p:nvSpPr>
          <p:cNvPr id="3" name="Content Placeholder 2"/>
          <p:cNvSpPr>
            <a:spLocks noGrp="1"/>
          </p:cNvSpPr>
          <p:nvPr>
            <p:ph idx="1"/>
          </p:nvPr>
        </p:nvSpPr>
        <p:spPr>
          <a:xfrm>
            <a:off x="2589212" y="1687484"/>
            <a:ext cx="8915400" cy="5062450"/>
          </a:xfrm>
        </p:spPr>
        <p:txBody>
          <a:bodyPr>
            <a:normAutofit/>
          </a:bodyPr>
          <a:lstStyle/>
          <a:p>
            <a:pPr marL="0" indent="0">
              <a:buNone/>
            </a:pPr>
            <a:r>
              <a:rPr lang="en-US" sz="1600" dirty="0"/>
              <a:t>Should the student feel that there are extenuating circumstances related to his/her failure to meet the </a:t>
            </a:r>
            <a:r>
              <a:rPr lang="en-US" sz="1600" dirty="0" smtClean="0"/>
              <a:t>published satisfactory </a:t>
            </a:r>
            <a:r>
              <a:rPr lang="en-US" sz="1600" dirty="0"/>
              <a:t>academic progress standards, he or she may appeal for possible re-instatement. </a:t>
            </a:r>
            <a:endParaRPr lang="en-US" sz="1600" dirty="0" smtClean="0"/>
          </a:p>
          <a:p>
            <a:pPr marL="0" indent="0">
              <a:buNone/>
            </a:pPr>
            <a:r>
              <a:rPr lang="en-US" sz="1600" dirty="0" smtClean="0"/>
              <a:t>Students </a:t>
            </a:r>
            <a:r>
              <a:rPr lang="en-US" sz="1600" dirty="0"/>
              <a:t>who are not satisfied with the decision of the Appeals Committee have the right to appeal the decision with the Director of Financial Aid.  The Director’s decision will be final. </a:t>
            </a:r>
            <a:endParaRPr lang="en-US" sz="1600" dirty="0" smtClean="0"/>
          </a:p>
          <a:p>
            <a:pPr marL="0" indent="0">
              <a:buNone/>
            </a:pPr>
            <a:r>
              <a:rPr lang="en-US" sz="1600" dirty="0" smtClean="0"/>
              <a:t>Students </a:t>
            </a:r>
            <a:r>
              <a:rPr lang="en-US" sz="1600" dirty="0"/>
              <a:t>have until the published deadline date put forth by the financial aid office each term to file a SAP appeal request and submit the required supporting documentation of extenuating circumstances.  </a:t>
            </a:r>
            <a:endParaRPr lang="en-US" sz="1600" dirty="0" smtClean="0"/>
          </a:p>
          <a:p>
            <a:pPr marL="0" indent="0">
              <a:buNone/>
            </a:pPr>
            <a:r>
              <a:rPr lang="en-US" sz="1600" dirty="0" smtClean="0"/>
              <a:t>The </a:t>
            </a:r>
            <a:r>
              <a:rPr lang="en-US" sz="1600" dirty="0"/>
              <a:t>Financial Aid Suspension Appeal form includes instructions on required documentation and is available in the financial aid office or on the college’s website. Students who have received approval of their appeal will be required to follow an academic plan on file and may only earn grades of A, B or C for the remainder of their studies at the college to receive aid. Grades of D, F, FN, W or I will result in immediate financial aid suspension. Students may not have more than three financial aid appeals while enrolled at the college. </a:t>
            </a:r>
          </a:p>
          <a:p>
            <a:endParaRPr lang="en-US" dirty="0"/>
          </a:p>
        </p:txBody>
      </p:sp>
    </p:spTree>
    <p:extLst>
      <p:ext uri="{BB962C8B-B14F-4D97-AF65-F5344CB8AC3E}">
        <p14:creationId xmlns:p14="http://schemas.microsoft.com/office/powerpoint/2010/main" val="32098303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1288</TotalTime>
  <Words>477</Words>
  <Application>Microsoft Office PowerPoint</Application>
  <PresentationFormat>Widescreen</PresentationFormat>
  <Paragraphs>27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Wingdings 3</vt:lpstr>
      <vt:lpstr>Wisp</vt:lpstr>
      <vt:lpstr>Satisfactory Academic Progress</vt:lpstr>
      <vt:lpstr>Terminology</vt:lpstr>
      <vt:lpstr>Financial Aid Appeals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Satisfactory Academic Progress</dc:title>
  <dc:creator>Victoria Saraceno</dc:creator>
  <cp:lastModifiedBy>Nicole Gerrard</cp:lastModifiedBy>
  <cp:revision>11</cp:revision>
  <dcterms:created xsi:type="dcterms:W3CDTF">2019-04-25T20:51:56Z</dcterms:created>
  <dcterms:modified xsi:type="dcterms:W3CDTF">2019-04-29T13:47:58Z</dcterms:modified>
</cp:coreProperties>
</file>